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7" r:id="rId3"/>
    <p:sldId id="265" r:id="rId4"/>
    <p:sldId id="266" r:id="rId5"/>
    <p:sldId id="267" r:id="rId6"/>
    <p:sldId id="268" r:id="rId7"/>
    <p:sldId id="269" r:id="rId8"/>
    <p:sldId id="270" r:id="rId9"/>
    <p:sldId id="274" r:id="rId10"/>
    <p:sldId id="279" r:id="rId11"/>
    <p:sldId id="275" r:id="rId12"/>
    <p:sldId id="27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ita Hettema" initials="AH" lastIdx="4" clrIdx="0"/>
  <p:cmAuthor id="1" name="Shaukat khan" initials="Sk" lastIdx="5" clrIdx="1"/>
  <p:cmAuthor id="2" name="Pasi" initials="l" lastIdx="2" clrIdx="2"/>
  <p:cmAuthor id="3" name="Eliane Vrolings" initials="EV" lastIdx="6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ijl, licht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ijl, gemiddeld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1" autoAdjust="0"/>
    <p:restoredTop sz="67995" autoAdjust="0"/>
  </p:normalViewPr>
  <p:slideViewPr>
    <p:cSldViewPr snapToGrid="0" snapToObjects="1">
      <p:cViewPr varScale="1">
        <p:scale>
          <a:sx n="79" d="100"/>
          <a:sy n="79" d="100"/>
        </p:scale>
        <p:origin x="240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9" d="100"/>
          <a:sy n="89" d="100"/>
        </p:scale>
        <p:origin x="-384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noFill/>
              <a:round/>
            </a:ln>
            <a:effectLst/>
          </c:spPr>
          <c:marker>
            <c:symbol val="dash"/>
            <c:size val="36"/>
            <c:spPr>
              <a:solidFill>
                <a:schemeClr val="tx2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dash"/>
              <c:size val="36"/>
              <c:spPr>
                <a:solidFill>
                  <a:srgbClr val="1F497D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2D85-984D-A85B-6127B6CC4ACD}"/>
              </c:ext>
            </c:extLst>
          </c:dPt>
          <c:dPt>
            <c:idx val="1"/>
            <c:marker>
              <c:symbol val="dash"/>
              <c:size val="36"/>
              <c:spPr>
                <a:solidFill>
                  <a:srgbClr val="C0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2D85-984D-A85B-6127B6CC4ACD}"/>
              </c:ext>
            </c:extLst>
          </c:dPt>
          <c:dPt>
            <c:idx val="3"/>
            <c:marker>
              <c:symbol val="dash"/>
              <c:size val="36"/>
              <c:spPr>
                <a:solidFill>
                  <a:srgbClr val="1F497D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2D85-984D-A85B-6127B6CC4ACD}"/>
              </c:ext>
            </c:extLst>
          </c:dPt>
          <c:dPt>
            <c:idx val="4"/>
            <c:marker>
              <c:symbol val="dash"/>
              <c:size val="36"/>
              <c:spPr>
                <a:solidFill>
                  <a:srgbClr val="C0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2D85-984D-A85B-6127B6CC4ACD}"/>
              </c:ext>
            </c:extLst>
          </c:dPt>
          <c:dPt>
            <c:idx val="6"/>
            <c:marker>
              <c:symbol val="dash"/>
              <c:size val="36"/>
              <c:spPr>
                <a:solidFill>
                  <a:srgbClr val="1F497D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2D85-984D-A85B-6127B6CC4ACD}"/>
              </c:ext>
            </c:extLst>
          </c:dPt>
          <c:dPt>
            <c:idx val="7"/>
            <c:marker>
              <c:symbol val="dash"/>
              <c:size val="36"/>
              <c:spPr>
                <a:solidFill>
                  <a:srgbClr val="C0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2D85-984D-A85B-6127B6CC4ACD}"/>
              </c:ext>
            </c:extLst>
          </c:dPt>
          <c:dPt>
            <c:idx val="10"/>
            <c:marker>
              <c:symbol val="dash"/>
              <c:size val="36"/>
              <c:spPr>
                <a:solidFill>
                  <a:srgbClr val="C0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2D85-984D-A85B-6127B6CC4ACD}"/>
              </c:ext>
            </c:extLst>
          </c:dPt>
          <c:errBars>
            <c:errDir val="y"/>
            <c:errBarType val="both"/>
            <c:errValType val="cust"/>
            <c:noEndCap val="0"/>
            <c:plus>
              <c:numRef>
                <c:f>Tabelle1!$H$5:$H$15</c:f>
                <c:numCache>
                  <c:formatCode>General</c:formatCode>
                  <c:ptCount val="11"/>
                  <c:pt idx="0">
                    <c:v>97</c:v>
                  </c:pt>
                  <c:pt idx="1">
                    <c:v>78</c:v>
                  </c:pt>
                  <c:pt idx="3">
                    <c:v>4</c:v>
                  </c:pt>
                  <c:pt idx="4">
                    <c:v>3</c:v>
                  </c:pt>
                  <c:pt idx="6">
                    <c:v>94</c:v>
                  </c:pt>
                  <c:pt idx="7">
                    <c:v>71</c:v>
                  </c:pt>
                  <c:pt idx="9">
                    <c:v>9</c:v>
                  </c:pt>
                  <c:pt idx="10">
                    <c:v>9</c:v>
                  </c:pt>
                </c:numCache>
              </c:numRef>
            </c:plus>
            <c:minus>
              <c:numRef>
                <c:f>Tabelle1!$G$5:$G$15</c:f>
                <c:numCache>
                  <c:formatCode>General</c:formatCode>
                  <c:ptCount val="11"/>
                  <c:pt idx="0">
                    <c:v>96</c:v>
                  </c:pt>
                  <c:pt idx="1">
                    <c:v>77</c:v>
                  </c:pt>
                  <c:pt idx="3">
                    <c:v>4</c:v>
                  </c:pt>
                  <c:pt idx="4">
                    <c:v>3</c:v>
                  </c:pt>
                  <c:pt idx="6">
                    <c:v>94</c:v>
                  </c:pt>
                  <c:pt idx="7">
                    <c:v>71</c:v>
                  </c:pt>
                  <c:pt idx="9">
                    <c:v>9</c:v>
                  </c:pt>
                  <c:pt idx="10">
                    <c:v>8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Tabelle1!$B$5:$C$15</c:f>
              <c:strCache>
                <c:ptCount val="11"/>
                <c:pt idx="0">
                  <c:v>SoC</c:v>
                </c:pt>
                <c:pt idx="1">
                  <c:v>UTT</c:v>
                </c:pt>
                <c:pt idx="3">
                  <c:v>SoC</c:v>
                </c:pt>
                <c:pt idx="4">
                  <c:v>UTT</c:v>
                </c:pt>
                <c:pt idx="6">
                  <c:v>SoC</c:v>
                </c:pt>
                <c:pt idx="7">
                  <c:v>UTT</c:v>
                </c:pt>
                <c:pt idx="9">
                  <c:v>SoC</c:v>
                </c:pt>
                <c:pt idx="10">
                  <c:v>UTT</c:v>
                </c:pt>
              </c:strCache>
            </c:strRef>
          </c:cat>
          <c:val>
            <c:numRef>
              <c:f>Tabelle1!$D$5:$D$15</c:f>
              <c:numCache>
                <c:formatCode>General</c:formatCode>
                <c:ptCount val="11"/>
                <c:pt idx="0">
                  <c:v>219</c:v>
                </c:pt>
                <c:pt idx="1">
                  <c:v>215</c:v>
                </c:pt>
                <c:pt idx="3">
                  <c:v>95</c:v>
                </c:pt>
                <c:pt idx="4">
                  <c:v>95</c:v>
                </c:pt>
                <c:pt idx="6">
                  <c:v>100</c:v>
                </c:pt>
                <c:pt idx="7">
                  <c:v>99</c:v>
                </c:pt>
                <c:pt idx="9">
                  <c:v>19</c:v>
                </c:pt>
                <c:pt idx="10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2D85-984D-A85B-6127B6CC4A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52521167"/>
        <c:axId val="1852525327"/>
      </c:lineChart>
      <c:catAx>
        <c:axId val="18525211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852525327"/>
        <c:crosses val="autoZero"/>
        <c:auto val="1"/>
        <c:lblAlgn val="ctr"/>
        <c:lblOffset val="100"/>
        <c:noMultiLvlLbl val="1"/>
      </c:catAx>
      <c:valAx>
        <c:axId val="1852525327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de-DE"/>
                  <a:t>Costs per patient-year (US$)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"/>
              <c:y val="0.1319915042087392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852521167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 sz="18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D7227-8DB4-CD4D-9BAD-A1CD1F549290}" type="datetimeFigureOut">
              <a:rPr lang="en-US" smtClean="0"/>
              <a:pPr/>
              <a:t>7/24/18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77ABE-76FD-624A-ACAC-E9889C969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256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771F0-FB07-6A44-B985-9E55F51E9DBA}" type="datetimeFigureOut">
              <a:rPr lang="en-US" smtClean="0"/>
              <a:pPr/>
              <a:t>7/24/18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F2AE9-499E-724B-B482-967A8AC3B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21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F2AE9-499E-724B-B482-967A8AC3B8B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21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F2AE9-499E-724B-B482-967A8AC3B8B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4712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F2AE9-499E-724B-B482-967A8AC3B8B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291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3D35AF-8D98-4419-AF70-0FDCD56E42D6}" type="slidenum">
              <a:rPr lang="en-ZA" smtClean="0">
                <a:solidFill>
                  <a:prstClr val="black"/>
                </a:solidFill>
              </a:rPr>
              <a:pPr/>
              <a:t>3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586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C8D0B-A719-437D-A747-588F1E8A7B9D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151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C8D0B-A719-437D-A747-588F1E8A7B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838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C8D0B-A719-437D-A747-588F1E8A7B9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4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F2AE9-499E-724B-B482-967A8AC3B8B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46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F2AE9-499E-724B-B482-967A8AC3B8B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704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F2AE9-499E-724B-B482-967A8AC3B8B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1109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3D35AF-8D98-4419-AF70-0FDCD56E42D6}" type="slidenum">
              <a:rPr lang="en-ZA" smtClean="0">
                <a:solidFill>
                  <a:prstClr val="black"/>
                </a:solidFill>
              </a:rPr>
              <a:pPr/>
              <a:t>10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045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52003" y="1993128"/>
            <a:ext cx="7560245" cy="1796277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>
              <a:lnSpc>
                <a:spcPts val="3400"/>
              </a:lnSpc>
              <a:defRPr sz="3400" b="1" i="0" kern="1200" spc="-20" baseline="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Title</a:t>
            </a:r>
            <a:r>
              <a:rPr lang="nl-NL" dirty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52002" y="4099657"/>
            <a:ext cx="7560245" cy="137438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marR="0" indent="0" algn="l" defTabSz="457200" rtl="0" eaLnBrk="1" fontAlgn="auto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subtitle</a:t>
            </a:r>
            <a:r>
              <a:rPr lang="nl-NL" dirty="0"/>
              <a:t>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602165" y="446617"/>
            <a:ext cx="4232275" cy="30973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1600" b="1" i="0" spc="-40" baseline="0"/>
            </a:lvl1pPr>
          </a:lstStyle>
          <a:p>
            <a:pPr lvl="0"/>
            <a:r>
              <a:rPr lang="en-US" dirty="0"/>
              <a:t>Edit Presenter Name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602165" y="776463"/>
            <a:ext cx="4232275" cy="30161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1600" b="0" i="0" spc="-40" baseline="0"/>
            </a:lvl1pPr>
          </a:lstStyle>
          <a:p>
            <a:pPr lvl="0"/>
            <a:r>
              <a:rPr lang="nl-NL" dirty="0" err="1"/>
              <a:t>Edit</a:t>
            </a:r>
            <a:r>
              <a:rPr lang="nl-NL" dirty="0"/>
              <a:t> Date</a:t>
            </a:r>
            <a:endParaRPr lang="en-US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602165" y="1078077"/>
            <a:ext cx="4232275" cy="33303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1600" b="0" i="0" spc="-40" baseline="0"/>
            </a:lvl1pPr>
          </a:lstStyle>
          <a:p>
            <a:pPr lvl="0"/>
            <a:r>
              <a:rPr lang="en-US" dirty="0"/>
              <a:t>E</a:t>
            </a:r>
            <a:r>
              <a:rPr lang="nl-NL" dirty="0"/>
              <a:t>dit </a:t>
            </a:r>
            <a:r>
              <a:rPr lang="nl-NL" dirty="0" err="1"/>
              <a:t>Venue</a:t>
            </a:r>
            <a:r>
              <a:rPr lang="nl-NL" dirty="0"/>
              <a:t> / </a:t>
            </a:r>
            <a:r>
              <a:rPr lang="nl-NL" dirty="0" err="1"/>
              <a:t>location</a:t>
            </a:r>
            <a:endParaRPr lang="en-US" dirty="0"/>
          </a:p>
        </p:txBody>
      </p:sp>
      <p:pic>
        <p:nvPicPr>
          <p:cNvPr id="12" name="Picture 3" descr="Background_CoverSlide_PP_MaxArt.pn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9426"/>
            <a:ext cx="4226945" cy="1411112"/>
          </a:xfrm>
          <a:prstGeom prst="rect">
            <a:avLst/>
          </a:prstGeom>
        </p:spPr>
      </p:pic>
      <p:pic>
        <p:nvPicPr>
          <p:cNvPr id="14" name="Picture 3" descr="Background_CoverSlide_PP_MaxArt.png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09" y="5900468"/>
            <a:ext cx="9141291" cy="856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69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152003" y="1314493"/>
            <a:ext cx="3162489" cy="1796277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>
              <a:lnSpc>
                <a:spcPts val="3400"/>
              </a:lnSpc>
              <a:defRPr sz="3400" b="1" i="0" kern="1200" spc="-20" baseline="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</a:t>
            </a:r>
            <a:r>
              <a:rPr lang="nl-NL" dirty="0" err="1"/>
              <a:t>chapter</a:t>
            </a:r>
            <a:r>
              <a:rPr lang="nl-NL" dirty="0"/>
              <a:t> </a:t>
            </a:r>
            <a:r>
              <a:rPr lang="nl-NL" dirty="0" err="1"/>
              <a:t>title</a:t>
            </a:r>
            <a:endParaRPr lang="en-US" dirty="0"/>
          </a:p>
        </p:txBody>
      </p:sp>
      <p:pic>
        <p:nvPicPr>
          <p:cNvPr id="4" name="Picture 6" descr="Visual_Chapter_PP_MaxArt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204" y="1314493"/>
            <a:ext cx="4571796" cy="4132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127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52000" y="2045023"/>
            <a:ext cx="7543096" cy="4538024"/>
          </a:xfrm>
          <a:prstGeom prst="rect">
            <a:avLst/>
          </a:prstGeom>
        </p:spPr>
        <p:txBody>
          <a:bodyPr lIns="0" tIns="0" rIns="0" bIns="0"/>
          <a:lstStyle>
            <a:lvl1pPr marL="270000" indent="-270000">
              <a:lnSpc>
                <a:spcPts val="24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Wingdings" charset="2"/>
              <a:buChar char="§"/>
              <a:defRPr sz="2000" b="1" i="0"/>
            </a:lvl1pPr>
            <a:lvl2pPr marL="486000" indent="-198000">
              <a:lnSpc>
                <a:spcPts val="2400"/>
              </a:lnSpc>
              <a:spcBef>
                <a:spcPts val="0"/>
              </a:spcBef>
              <a:buFont typeface="Arial"/>
              <a:buChar char="•"/>
              <a:defRPr sz="1800"/>
            </a:lvl2pPr>
            <a:lvl3pPr marL="748800" indent="-266400">
              <a:lnSpc>
                <a:spcPts val="2400"/>
              </a:lnSpc>
              <a:spcBef>
                <a:spcPts val="0"/>
              </a:spcBef>
              <a:buFont typeface="Lucida Grande"/>
              <a:buChar char="-"/>
              <a:defRPr sz="1400"/>
            </a:lvl3pPr>
            <a:lvl4pPr>
              <a:lnSpc>
                <a:spcPts val="2400"/>
              </a:lnSpc>
              <a:spcBef>
                <a:spcPts val="0"/>
              </a:spcBef>
              <a:defRPr/>
            </a:lvl4pPr>
            <a:lvl5pPr>
              <a:lnSpc>
                <a:spcPts val="24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r>
              <a:rPr lang="nl-NL" dirty="0"/>
              <a:t>.</a:t>
            </a:r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1152003" y="778882"/>
            <a:ext cx="7543095" cy="1086756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>
              <a:lnSpc>
                <a:spcPts val="3400"/>
              </a:lnSpc>
              <a:defRPr sz="3400" b="1" i="0" kern="1200" spc="-2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</a:t>
            </a:r>
            <a:r>
              <a:rPr lang="nl-NL" dirty="0" err="1"/>
              <a:t>title</a:t>
            </a:r>
            <a:r>
              <a:rPr lang="nl-NL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803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dia Placeholder 2"/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276101"/>
            <a:ext cx="9144000" cy="549393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800" b="1" i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Drag and Drop Media file or Picture here</a:t>
            </a:r>
          </a:p>
        </p:txBody>
      </p:sp>
    </p:spTree>
    <p:extLst>
      <p:ext uri="{BB962C8B-B14F-4D97-AF65-F5344CB8AC3E}">
        <p14:creationId xmlns:p14="http://schemas.microsoft.com/office/powerpoint/2010/main" val="2470904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HEADER &amp; 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52000" y="2049291"/>
            <a:ext cx="3774514" cy="451002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marR="0" indent="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body </a:t>
            </a:r>
            <a:r>
              <a:rPr lang="nl-NL" dirty="0" err="1"/>
              <a:t>text</a:t>
            </a:r>
            <a:r>
              <a:rPr lang="nl-NL" dirty="0"/>
              <a:t>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5218890" y="2049291"/>
            <a:ext cx="3481486" cy="4510020"/>
          </a:xfrm>
          <a:prstGeom prst="rect">
            <a:avLst/>
          </a:prstGeom>
          <a:noFill/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500" b="1" i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Drag and Drop Picture here</a:t>
            </a:r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1152001" y="778882"/>
            <a:ext cx="7537161" cy="1086756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>
              <a:lnSpc>
                <a:spcPts val="3400"/>
              </a:lnSpc>
              <a:defRPr sz="3400" b="1" i="0" kern="1200" spc="-2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</a:t>
            </a:r>
            <a:r>
              <a:rPr lang="nl-NL" dirty="0" err="1"/>
              <a:t>title</a:t>
            </a:r>
            <a:r>
              <a:rPr lang="nl-NL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356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563235" y="2278320"/>
            <a:ext cx="5143707" cy="30777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kern="1200" dirty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rPr>
              <a:t>The </a:t>
            </a:r>
            <a:r>
              <a:rPr lang="en-US" sz="2000" b="0" i="1" kern="1200" dirty="0" err="1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rPr>
              <a:t>Max</a:t>
            </a:r>
            <a:r>
              <a:rPr lang="en-US" sz="2000" kern="1200" dirty="0" err="1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rPr>
              <a:t>ART</a:t>
            </a:r>
            <a:r>
              <a:rPr lang="en-US" sz="2000" kern="1200" dirty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rPr>
              <a:t> program was led by the Ministry of Health of Government</a:t>
            </a:r>
            <a:r>
              <a:rPr lang="en-US" sz="2000" kern="1200" baseline="0" dirty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rPr>
              <a:t> of the Kingdom of </a:t>
            </a:r>
            <a:r>
              <a:rPr lang="en-US" sz="2000" kern="1200" baseline="0" dirty="0" err="1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rPr>
              <a:t>Eswatini</a:t>
            </a:r>
            <a:r>
              <a:rPr lang="en-US" sz="2000" kern="1200" baseline="0" dirty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rPr>
              <a:t> </a:t>
            </a:r>
            <a:r>
              <a:rPr lang="en-US" sz="2000" kern="1200" dirty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rPr>
              <a:t>with financial support of the Dutch Postcode Lottery Fund.</a:t>
            </a:r>
          </a:p>
          <a:p>
            <a:pPr>
              <a:lnSpc>
                <a:spcPct val="100000"/>
              </a:lnSpc>
            </a:pPr>
            <a:endParaRPr lang="en-US" sz="2000" kern="1200" dirty="0">
              <a:solidFill>
                <a:schemeClr val="tx1"/>
              </a:solidFill>
              <a:latin typeface="Helvetica" pitchFamily="2" charset="0"/>
              <a:ea typeface="+mn-ea"/>
              <a:cs typeface="+mn-cs"/>
            </a:endParaRPr>
          </a:p>
          <a:p>
            <a:pPr>
              <a:lnSpc>
                <a:spcPct val="100000"/>
              </a:lnSpc>
            </a:pPr>
            <a:r>
              <a:rPr lang="en-US" sz="2000" kern="1200" dirty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rPr>
              <a:t>Additional support was received from the Embassy of the Kingdom</a:t>
            </a:r>
            <a:r>
              <a:rPr lang="en-US" sz="2000" kern="1200" baseline="0" dirty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rPr>
              <a:t> of the Netherlands in Mozambique, Mylan, MSF Swaziland, and the British Columbia Centre for Excellence in HIV/AIDS.</a:t>
            </a:r>
            <a:endParaRPr lang="en-US" sz="2000" dirty="0">
              <a:latin typeface="Helvetica" pitchFamily="2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706942" y="2149228"/>
            <a:ext cx="0" cy="979171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5706942" y="3964933"/>
            <a:ext cx="0" cy="979171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1" descr="logos_01.jp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86742" y="2149228"/>
            <a:ext cx="2626995" cy="824230"/>
          </a:xfrm>
          <a:prstGeom prst="rect">
            <a:avLst/>
          </a:prstGeom>
        </p:spPr>
      </p:pic>
      <p:pic>
        <p:nvPicPr>
          <p:cNvPr id="11" name="Picture 2" descr="logos_02.jpg"/>
          <p:cNvPicPr/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70108" y="3964933"/>
            <a:ext cx="2638425" cy="1014730"/>
          </a:xfrm>
          <a:prstGeom prst="rect">
            <a:avLst/>
          </a:prstGeom>
        </p:spPr>
      </p:pic>
      <p:pic>
        <p:nvPicPr>
          <p:cNvPr id="13" name="Picture 3" descr="Background_CoverSlide_PP_MaxArt.png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9426"/>
            <a:ext cx="4226945" cy="141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02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B8CB13-C2A3-41CC-BBE1-31F040E7588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2" descr="Z:\2012\Stichting SOA\2012.032-MaxArt\MaxArt logos\Logo MaxArt-vertical-RGB.png"/>
          <p:cNvPicPr>
            <a:picLocks noChangeAspect="1" noChangeArrowheads="1"/>
          </p:cNvPicPr>
          <p:nvPr userDrawn="1"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78838" y="6242394"/>
            <a:ext cx="595313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Coat of Arms Government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152399" y="6160008"/>
            <a:ext cx="896493" cy="673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65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_GeneralSlide_PP_MaxArt.png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6" y="0"/>
            <a:ext cx="9141291" cy="6858000"/>
          </a:xfrm>
          <a:prstGeom prst="rect">
            <a:avLst/>
          </a:prstGeom>
        </p:spPr>
      </p:pic>
      <p:pic>
        <p:nvPicPr>
          <p:cNvPr id="3" name="Picture 3" descr="Background_GeneralSlide_PP_MaxArt.png"/>
          <p:cNvPicPr>
            <a:picLocks noChangeAspect="1"/>
          </p:cNvPicPr>
          <p:nvPr userDrawn="1"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978106"/>
            <a:ext cx="9141291" cy="879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441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1946" y="2690086"/>
            <a:ext cx="7560245" cy="1796277"/>
          </a:xfrm>
        </p:spPr>
        <p:txBody>
          <a:bodyPr/>
          <a:lstStyle/>
          <a:p>
            <a:r>
              <a:rPr lang="en-US" sz="3200" dirty="0">
                <a:latin typeface="Helvetica" pitchFamily="2" charset="0"/>
              </a:rPr>
              <a:t>Early Access to ART for All (EAAA) versus standard of care for access to antiretroviral therapy in HIV clients </a:t>
            </a:r>
            <a:br>
              <a:rPr lang="en-US" sz="3200" dirty="0">
                <a:latin typeface="Helvetica" pitchFamily="2" charset="0"/>
              </a:rPr>
            </a:br>
            <a:br>
              <a:rPr lang="en-US" sz="3200" dirty="0">
                <a:latin typeface="Helvetica" pitchFamily="2" charset="0"/>
              </a:rPr>
            </a:br>
            <a:endParaRPr lang="en-US" sz="3200" dirty="0">
              <a:latin typeface="Helvetica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1946" y="4233133"/>
            <a:ext cx="6940437" cy="918322"/>
          </a:xfrm>
        </p:spPr>
        <p:txBody>
          <a:bodyPr>
            <a:noAutofit/>
          </a:bodyPr>
          <a:lstStyle/>
          <a:p>
            <a:r>
              <a:rPr lang="en-US" sz="2400" dirty="0">
                <a:latin typeface="Helvetica" pitchFamily="2" charset="0"/>
              </a:rPr>
              <a:t>The </a:t>
            </a:r>
            <a:r>
              <a:rPr lang="en-US" sz="2400" i="1" dirty="0">
                <a:latin typeface="Helvetica" pitchFamily="2" charset="0"/>
              </a:rPr>
              <a:t>Max</a:t>
            </a:r>
            <a:r>
              <a:rPr lang="en-US" sz="2400" dirty="0">
                <a:latin typeface="Helvetica" pitchFamily="2" charset="0"/>
              </a:rPr>
              <a:t>ART stepped-wedge randomized controlled health systems trial in </a:t>
            </a:r>
            <a:r>
              <a:rPr lang="en-US" sz="2400" dirty="0" err="1">
                <a:latin typeface="Helvetica" pitchFamily="2" charset="0"/>
              </a:rPr>
              <a:t>Eswatini</a:t>
            </a:r>
            <a:endParaRPr lang="en-US" sz="2400" dirty="0">
              <a:latin typeface="Helvetica" pitchFamily="2" charset="0"/>
            </a:endParaRPr>
          </a:p>
          <a:p>
            <a:endParaRPr lang="en-US" sz="2400" dirty="0">
              <a:latin typeface="Helvetica" pitchFamily="2" charset="0"/>
            </a:endParaRPr>
          </a:p>
          <a:p>
            <a:endParaRPr lang="en-US" sz="2400" dirty="0">
              <a:latin typeface="Helvetica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02165" y="446617"/>
            <a:ext cx="4541835" cy="309739"/>
          </a:xfrm>
        </p:spPr>
        <p:txBody>
          <a:bodyPr>
            <a:noAutofit/>
          </a:bodyPr>
          <a:lstStyle/>
          <a:p>
            <a:r>
              <a:rPr lang="en-US" sz="1400" dirty="0">
                <a:latin typeface="Helvetica" pitchFamily="2" charset="0"/>
              </a:rPr>
              <a:t>Dr. </a:t>
            </a:r>
            <a:r>
              <a:rPr lang="en-US" sz="1400" dirty="0" err="1">
                <a:latin typeface="Helvetica" pitchFamily="2" charset="0"/>
              </a:rPr>
              <a:t>Velephi</a:t>
            </a:r>
            <a:r>
              <a:rPr lang="en-US" sz="1400" dirty="0">
                <a:latin typeface="Helvetica" pitchFamily="2" charset="0"/>
              </a:rPr>
              <a:t> Okello, Principal Investigator, </a:t>
            </a:r>
            <a:r>
              <a:rPr lang="en-US" sz="1400" i="1" dirty="0" err="1">
                <a:latin typeface="Helvetica" pitchFamily="2" charset="0"/>
              </a:rPr>
              <a:t>Max</a:t>
            </a:r>
            <a:r>
              <a:rPr lang="en-US" sz="1400" dirty="0" err="1">
                <a:latin typeface="Helvetica" pitchFamily="2" charset="0"/>
              </a:rPr>
              <a:t>ART</a:t>
            </a:r>
            <a:r>
              <a:rPr lang="en-US" sz="1400" dirty="0">
                <a:latin typeface="Helvetica" pitchFamily="2" charset="0"/>
              </a:rPr>
              <a:t> Trial</a:t>
            </a:r>
          </a:p>
          <a:p>
            <a:r>
              <a:rPr lang="en-US" sz="1400" dirty="0">
                <a:latin typeface="Helvetica" pitchFamily="2" charset="0"/>
              </a:rPr>
              <a:t>Deputy Director, Clinical Services, Ministry of Health</a:t>
            </a:r>
          </a:p>
          <a:p>
            <a:r>
              <a:rPr lang="en-US" sz="1400" dirty="0">
                <a:latin typeface="Helvetica" pitchFamily="2" charset="0"/>
              </a:rPr>
              <a:t> 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602165" y="1057417"/>
            <a:ext cx="4232275" cy="301615"/>
          </a:xfrm>
        </p:spPr>
        <p:txBody>
          <a:bodyPr>
            <a:normAutofit/>
          </a:bodyPr>
          <a:lstStyle/>
          <a:p>
            <a:r>
              <a:rPr lang="en-US" sz="1400" dirty="0">
                <a:latin typeface="Helvetica" pitchFamily="2" charset="0"/>
              </a:rPr>
              <a:t>July 25, 2018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602164" y="1326847"/>
            <a:ext cx="4416105" cy="333035"/>
          </a:xfrm>
        </p:spPr>
        <p:txBody>
          <a:bodyPr>
            <a:normAutofit/>
          </a:bodyPr>
          <a:lstStyle/>
          <a:p>
            <a:r>
              <a:rPr lang="en-US" sz="1400" dirty="0">
                <a:latin typeface="Helvetica" pitchFamily="2" charset="0"/>
              </a:rPr>
              <a:t>International AIDS Conference</a:t>
            </a:r>
          </a:p>
        </p:txBody>
      </p:sp>
    </p:spTree>
    <p:extLst>
      <p:ext uri="{BB962C8B-B14F-4D97-AF65-F5344CB8AC3E}">
        <p14:creationId xmlns:p14="http://schemas.microsoft.com/office/powerpoint/2010/main" val="3139939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97184" y="568932"/>
            <a:ext cx="8287325" cy="1086756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Helvetica" pitchFamily="2" charset="0"/>
              </a:rPr>
              <a:t>Summary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5C1D425-D7FA-4770-B93B-4A7692C8B8A0}" type="slidenum">
              <a:rPr lang="en-GB" smtClean="0">
                <a:solidFill>
                  <a:prstClr val="white"/>
                </a:solidFill>
              </a:rPr>
              <a:pPr>
                <a:defRPr/>
              </a:pPr>
              <a:t>10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76F212-E028-9940-9F43-373A8EA8A9A0}"/>
              </a:ext>
            </a:extLst>
          </p:cNvPr>
          <p:cNvSpPr txBox="1"/>
          <p:nvPr/>
        </p:nvSpPr>
        <p:spPr>
          <a:xfrm>
            <a:off x="454310" y="1112310"/>
            <a:ext cx="3446177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Helvetica" pitchFamily="2" charset="0"/>
            </a:endParaRPr>
          </a:p>
          <a:p>
            <a:endParaRPr lang="en-US" b="1" dirty="0"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>
                <a:latin typeface="Helvetica" pitchFamily="2" charset="0"/>
              </a:rPr>
              <a:t>The observed improvement in retention, a key indicators of ART success, provides an important co-benefit of EAAA</a:t>
            </a:r>
          </a:p>
          <a:p>
            <a:endParaRPr lang="en-US" dirty="0"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>
                <a:latin typeface="Helvetica" pitchFamily="2" charset="0"/>
              </a:rPr>
              <a:t>Improved retention did not increase costs per ART patient per year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dirty="0"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>
                <a:latin typeface="Helvetica" pitchFamily="2" charset="0"/>
              </a:rPr>
              <a:t>Analyses of further trial results are ongoing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1700" dirty="0"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en-US" sz="1700" dirty="0"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en-US" sz="1700" dirty="0">
              <a:latin typeface="Helvetica" pitchFamily="2" charset="0"/>
            </a:endParaRPr>
          </a:p>
          <a:p>
            <a:endParaRPr lang="en-US" sz="1700" dirty="0">
              <a:latin typeface="Helvetica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391FA4-4C48-6947-A329-BC9A846374E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7031" y="1824212"/>
            <a:ext cx="4350933" cy="2895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084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2002" y="778882"/>
            <a:ext cx="7991997" cy="661298"/>
          </a:xfrm>
        </p:spPr>
        <p:txBody>
          <a:bodyPr>
            <a:noAutofit/>
          </a:bodyPr>
          <a:lstStyle/>
          <a:p>
            <a:r>
              <a:rPr lang="en-US" sz="2400" dirty="0">
                <a:latin typeface="Helvetica" pitchFamily="2" charset="0"/>
              </a:rPr>
              <a:t>Want to Learn More? </a:t>
            </a:r>
            <a:br>
              <a:rPr lang="en-US" sz="3200" dirty="0">
                <a:latin typeface="Helvetica" pitchFamily="2" charset="0"/>
              </a:rPr>
            </a:br>
            <a:r>
              <a:rPr lang="en-US" sz="2200" b="0" dirty="0">
                <a:solidFill>
                  <a:schemeClr val="tx1"/>
                </a:solidFill>
                <a:latin typeface="Helvetica" pitchFamily="2" charset="0"/>
              </a:rPr>
              <a:t>Other </a:t>
            </a:r>
            <a:r>
              <a:rPr lang="en-US" sz="2200" b="0" i="1" dirty="0">
                <a:solidFill>
                  <a:schemeClr val="tx1"/>
                </a:solidFill>
                <a:latin typeface="Helvetica" pitchFamily="2" charset="0"/>
              </a:rPr>
              <a:t>Max</a:t>
            </a:r>
            <a:r>
              <a:rPr lang="en-US" sz="2200" b="0" dirty="0">
                <a:solidFill>
                  <a:schemeClr val="tx1"/>
                </a:solidFill>
                <a:latin typeface="Helvetica" pitchFamily="2" charset="0"/>
              </a:rPr>
              <a:t>ART presentations at AIDS 2018 </a:t>
            </a:r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415651"/>
              </p:ext>
            </p:extLst>
          </p:nvPr>
        </p:nvGraphicFramePr>
        <p:xfrm>
          <a:off x="1152002" y="1789258"/>
          <a:ext cx="7854836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2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1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806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84742">
                <a:tc>
                  <a:txBody>
                    <a:bodyPr/>
                    <a:lstStyle/>
                    <a:p>
                      <a:r>
                        <a:rPr lang="nl-NL" sz="1200" dirty="0" err="1"/>
                        <a:t>Satellite</a:t>
                      </a:r>
                      <a:r>
                        <a:rPr lang="nl-NL" sz="1200" dirty="0"/>
                        <a:t> </a:t>
                      </a:r>
                      <a:r>
                        <a:rPr lang="nl-NL" sz="1200" dirty="0" err="1"/>
                        <a:t>Session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err="1"/>
                        <a:t>Wednesday</a:t>
                      </a:r>
                      <a:r>
                        <a:rPr lang="nl-NL" sz="1200" dirty="0"/>
                        <a:t> 25</a:t>
                      </a:r>
                      <a:r>
                        <a:rPr lang="nl-NL" sz="1200" baseline="0" dirty="0"/>
                        <a:t> </a:t>
                      </a:r>
                      <a:r>
                        <a:rPr lang="nl-NL" sz="1200" baseline="0" dirty="0" err="1"/>
                        <a:t>July</a:t>
                      </a:r>
                      <a:r>
                        <a:rPr lang="nl-NL" sz="1200" baseline="0" dirty="0"/>
                        <a:t> </a:t>
                      </a:r>
                    </a:p>
                    <a:p>
                      <a:r>
                        <a:rPr lang="nl-NL" sz="1200" baseline="0" dirty="0"/>
                        <a:t>18:30-20:30 </a:t>
                      </a:r>
                    </a:p>
                    <a:p>
                      <a:r>
                        <a:rPr lang="nl-NL" sz="1200" baseline="0" dirty="0"/>
                        <a:t>Room E102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Overall</a:t>
                      </a:r>
                      <a:r>
                        <a:rPr lang="nl-NL" sz="1200" baseline="0" dirty="0"/>
                        <a:t> </a:t>
                      </a:r>
                      <a:r>
                        <a:rPr lang="nl-NL" sz="1200" baseline="0" dirty="0" err="1"/>
                        <a:t>R</a:t>
                      </a:r>
                      <a:r>
                        <a:rPr lang="nl-NL" sz="1200" dirty="0" err="1"/>
                        <a:t>esults</a:t>
                      </a:r>
                      <a:r>
                        <a:rPr lang="nl-NL" sz="1200" dirty="0"/>
                        <a:t> of the MaxART </a:t>
                      </a:r>
                      <a:r>
                        <a:rPr lang="nl-NL" sz="1200" dirty="0" err="1"/>
                        <a:t>Early</a:t>
                      </a:r>
                      <a:r>
                        <a:rPr lang="nl-NL" sz="1200" baseline="0" dirty="0"/>
                        <a:t> Access </a:t>
                      </a:r>
                      <a:r>
                        <a:rPr lang="nl-NL" sz="1200" baseline="0" dirty="0" err="1"/>
                        <a:t>to</a:t>
                      </a:r>
                      <a:r>
                        <a:rPr lang="nl-NL" sz="1200" baseline="0" dirty="0"/>
                        <a:t> ART </a:t>
                      </a:r>
                      <a:r>
                        <a:rPr lang="nl-NL" sz="1200" baseline="0" dirty="0" err="1"/>
                        <a:t>for</a:t>
                      </a:r>
                      <a:r>
                        <a:rPr lang="nl-NL" sz="1200" baseline="0" dirty="0"/>
                        <a:t> </a:t>
                      </a:r>
                      <a:r>
                        <a:rPr lang="nl-NL" sz="1200" baseline="0" dirty="0" err="1"/>
                        <a:t>All</a:t>
                      </a:r>
                      <a:r>
                        <a:rPr lang="nl-NL" sz="1200" baseline="0" dirty="0"/>
                        <a:t> </a:t>
                      </a:r>
                      <a:r>
                        <a:rPr lang="nl-NL" sz="1200" dirty="0" err="1"/>
                        <a:t>implementation</a:t>
                      </a:r>
                      <a:r>
                        <a:rPr lang="nl-NL" sz="1200" baseline="0" dirty="0"/>
                        <a:t> </a:t>
                      </a:r>
                      <a:r>
                        <a:rPr lang="nl-NL" sz="1200" baseline="0" dirty="0" err="1"/>
                        <a:t>study</a:t>
                      </a:r>
                      <a:r>
                        <a:rPr lang="nl-NL" sz="1200" baseline="0" dirty="0"/>
                        <a:t>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200" baseline="0" dirty="0" err="1"/>
                        <a:t>Clinical</a:t>
                      </a:r>
                      <a:r>
                        <a:rPr lang="nl-NL" sz="1200" baseline="0" dirty="0"/>
                        <a:t> </a:t>
                      </a:r>
                      <a:r>
                        <a:rPr lang="nl-NL" sz="1200" baseline="0" dirty="0" err="1"/>
                        <a:t>Findings</a:t>
                      </a:r>
                      <a:endParaRPr lang="nl-NL" sz="1200" baseline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200" baseline="0" dirty="0" err="1"/>
                        <a:t>Cost</a:t>
                      </a:r>
                      <a:r>
                        <a:rPr lang="nl-NL" sz="1200" baseline="0" dirty="0"/>
                        <a:t> analysis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200" baseline="0" dirty="0" err="1"/>
                        <a:t>Role</a:t>
                      </a:r>
                      <a:r>
                        <a:rPr lang="nl-NL" sz="1200" baseline="0" dirty="0"/>
                        <a:t> of </a:t>
                      </a:r>
                      <a:r>
                        <a:rPr lang="nl-NL" sz="1200" baseline="0" dirty="0" err="1"/>
                        <a:t>communities</a:t>
                      </a:r>
                      <a:r>
                        <a:rPr lang="nl-NL" sz="1200" baseline="0" dirty="0"/>
                        <a:t> and community leaders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200" baseline="0" dirty="0" err="1"/>
                        <a:t>Social</a:t>
                      </a:r>
                      <a:r>
                        <a:rPr lang="nl-NL" sz="1200" baseline="0" dirty="0"/>
                        <a:t> </a:t>
                      </a:r>
                      <a:r>
                        <a:rPr lang="nl-NL" sz="1200" baseline="0" dirty="0" err="1"/>
                        <a:t>science</a:t>
                      </a:r>
                      <a:r>
                        <a:rPr lang="nl-NL" sz="1200" baseline="0" dirty="0"/>
                        <a:t> research: the </a:t>
                      </a:r>
                      <a:r>
                        <a:rPr lang="nl-NL" sz="1200" baseline="0" dirty="0" err="1"/>
                        <a:t>role</a:t>
                      </a:r>
                      <a:r>
                        <a:rPr lang="nl-NL" sz="1200" baseline="0" dirty="0"/>
                        <a:t> of context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200" baseline="0" dirty="0" err="1"/>
                        <a:t>Implementing</a:t>
                      </a:r>
                      <a:r>
                        <a:rPr lang="nl-NL" sz="1200" baseline="0" dirty="0"/>
                        <a:t> Test &amp; Start in Swaziland – </a:t>
                      </a:r>
                      <a:r>
                        <a:rPr lang="nl-NL" sz="1200" baseline="0" dirty="0" err="1"/>
                        <a:t>Hon</a:t>
                      </a:r>
                      <a:r>
                        <a:rPr lang="nl-NL" sz="1200" baseline="0" dirty="0"/>
                        <a:t>. Minister of Health </a:t>
                      </a:r>
                      <a:r>
                        <a:rPr lang="nl-NL" sz="1200" baseline="0" dirty="0" err="1"/>
                        <a:t>Eswatini</a:t>
                      </a:r>
                      <a:endParaRPr lang="nl-NL" sz="1200" baseline="0" dirty="0"/>
                    </a:p>
                    <a:p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479">
                <a:tc>
                  <a:txBody>
                    <a:bodyPr/>
                    <a:lstStyle/>
                    <a:p>
                      <a:r>
                        <a:rPr lang="nl-NL" sz="1200" dirty="0" err="1"/>
                        <a:t>Oral</a:t>
                      </a:r>
                      <a:r>
                        <a:rPr lang="nl-NL" sz="1200" dirty="0"/>
                        <a:t> Poster </a:t>
                      </a:r>
                      <a:r>
                        <a:rPr lang="nl-NL" sz="1200" dirty="0" err="1"/>
                        <a:t>Discussion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kern="1200" dirty="0"/>
                        <a:t>Thursday 26 July</a:t>
                      </a:r>
                    </a:p>
                    <a:p>
                      <a:pPr marL="0" algn="l" defTabSz="457200" rtl="0" eaLnBrk="1" latinLnBrk="0" hangingPunct="1"/>
                      <a:r>
                        <a:rPr lang="en-US" sz="1200" kern="1200" dirty="0"/>
                        <a:t>13:00 - 14:00</a:t>
                      </a:r>
                      <a:endParaRPr lang="nl-NL" sz="1200" kern="1200" dirty="0"/>
                    </a:p>
                    <a:p>
                      <a:pPr marL="0" algn="l" defTabSz="457200" rtl="0" eaLnBrk="1" latinLnBrk="0" hangingPunct="1"/>
                      <a:r>
                        <a:rPr lang="en-US" sz="1200" kern="1200" dirty="0"/>
                        <a:t>Room E102</a:t>
                      </a:r>
                      <a:endParaRPr lang="nl-NL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Empirical cost of community mobilization activities to support the scale-up of Universal Test and Treat in Swaziland</a:t>
                      </a:r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387">
                <a:tc rowSpan="6">
                  <a:txBody>
                    <a:bodyPr/>
                    <a:lstStyle/>
                    <a:p>
                      <a:r>
                        <a:rPr lang="nl-NL" sz="1200" dirty="0"/>
                        <a:t>Poster </a:t>
                      </a:r>
                      <a:r>
                        <a:rPr lang="nl-NL" sz="1200" dirty="0" err="1"/>
                        <a:t>Exhibition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effectLst/>
                        </a:rPr>
                        <a:t>Tuesday 12.30-14.30</a:t>
                      </a:r>
                      <a:endParaRPr lang="nl-NL" sz="1200" kern="1200" dirty="0">
                        <a:effectLst/>
                      </a:endParaRPr>
                    </a:p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dirty="0"/>
                        <a:t>Casual costing analysis of Test &amp; Treat for</a:t>
                      </a:r>
                      <a:r>
                        <a:rPr lang="en-US" sz="1200" baseline="0" dirty="0"/>
                        <a:t> ART clients </a:t>
                      </a:r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817">
                <a:tc vMerge="1">
                  <a:txBody>
                    <a:bodyPr/>
                    <a:lstStyle/>
                    <a:p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effectLst/>
                        </a:rPr>
                        <a:t>Wednesday 12.30-14.30</a:t>
                      </a:r>
                      <a:endParaRPr lang="nl-NL" sz="1200" kern="1200" dirty="0">
                        <a:effectLst/>
                      </a:endParaRPr>
                    </a:p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Impact of a “test and treat” on retention in a public sector health system setting</a:t>
                      </a:r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387">
                <a:tc vMerge="1">
                  <a:txBody>
                    <a:bodyPr/>
                    <a:lstStyle/>
                    <a:p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effectLst/>
                        </a:rPr>
                        <a:t>Wednesday 12.30-14.30</a:t>
                      </a:r>
                      <a:endParaRPr lang="nl-NL" sz="1200" kern="1200" dirty="0">
                        <a:effectLst/>
                      </a:endParaRPr>
                    </a:p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Impact of viral load demand creation on viral load monitoring in Swaziland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097">
                <a:tc vMerge="1">
                  <a:txBody>
                    <a:bodyPr/>
                    <a:lstStyle/>
                    <a:p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effectLst/>
                        </a:rPr>
                        <a:t>Wednesday 12.30-14.30</a:t>
                      </a:r>
                      <a:endParaRPr lang="nl-NL" sz="1200" kern="1200" dirty="0">
                        <a:effectLst/>
                      </a:endParaRPr>
                    </a:p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Traditional leaders play a key role in the roll out of early ART at community level</a:t>
                      </a:r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817">
                <a:tc vMerge="1">
                  <a:txBody>
                    <a:bodyPr/>
                    <a:lstStyle/>
                    <a:p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effectLst/>
                        </a:rPr>
                        <a:t>Thursday 12.30-14.30</a:t>
                      </a:r>
                    </a:p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Time to antiretroviral therapy initiation under Early Access to ART for All</a:t>
                      </a:r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547">
                <a:tc vMerge="1">
                  <a:txBody>
                    <a:bodyPr/>
                    <a:lstStyle/>
                    <a:p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effectLst/>
                        </a:rPr>
                        <a:t>Thursday 12.30-14.30</a:t>
                      </a:r>
                      <a:endParaRPr lang="nl-NL" sz="1200" dirty="0"/>
                    </a:p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Changes in disclosure, adherence and patient experiences of communication following the ‘Early access to ART for all’ intervention in Swaziland</a:t>
                      </a:r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6247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FB295C9-20E9-954B-9D80-8276CE761620}"/>
              </a:ext>
            </a:extLst>
          </p:cNvPr>
          <p:cNvSpPr txBox="1">
            <a:spLocks/>
          </p:cNvSpPr>
          <p:nvPr/>
        </p:nvSpPr>
        <p:spPr>
          <a:xfrm>
            <a:off x="457200" y="1696372"/>
            <a:ext cx="6252518" cy="66129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>
                <a:latin typeface="Helvetica" pitchFamily="2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150724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569206" y="599354"/>
            <a:ext cx="7543095" cy="1086756"/>
          </a:xfrm>
        </p:spPr>
        <p:txBody>
          <a:bodyPr/>
          <a:lstStyle/>
          <a:p>
            <a:r>
              <a:rPr lang="en-US" sz="2400" dirty="0">
                <a:latin typeface="Helvetica" pitchFamily="2" charset="0"/>
              </a:rPr>
              <a:t>Background</a:t>
            </a:r>
            <a:endParaRPr lang="nl-NL" sz="2400" dirty="0">
              <a:latin typeface="Helvetica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A1F62B0-4779-F14F-8F6A-4EA960D2D78A}"/>
              </a:ext>
            </a:extLst>
          </p:cNvPr>
          <p:cNvSpPr txBox="1"/>
          <p:nvPr/>
        </p:nvSpPr>
        <p:spPr>
          <a:xfrm>
            <a:off x="481914" y="1421026"/>
            <a:ext cx="805660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pitchFamily="2" charset="0"/>
                <a:cs typeface="Arial" panose="020B0604020202020204" pitchFamily="34" charset="0"/>
              </a:rPr>
              <a:t>The benefits derived from Early Access to ART for All (EAAA) have been demonstrated in previous trials.</a:t>
            </a:r>
            <a:r>
              <a:rPr lang="en-US" b="1" i="1" dirty="0">
                <a:solidFill>
                  <a:schemeClr val="tx2"/>
                </a:solidFill>
                <a:latin typeface="Helvetica" pitchFamily="2" charset="0"/>
                <a:cs typeface="Arial" panose="020B0604020202020204" pitchFamily="34" charset="0"/>
              </a:rPr>
              <a:t> </a:t>
            </a:r>
          </a:p>
          <a:p>
            <a:endParaRPr lang="en-US" i="1" dirty="0">
              <a:latin typeface="Helvetica" pitchFamily="2" charset="0"/>
              <a:cs typeface="Arial" panose="020B0604020202020204" pitchFamily="34" charset="0"/>
            </a:endParaRPr>
          </a:p>
          <a:p>
            <a:r>
              <a:rPr lang="en-US" dirty="0">
                <a:latin typeface="Helvetica" pitchFamily="2" charset="0"/>
                <a:cs typeface="Arial" panose="020B0604020202020204" pitchFamily="34" charset="0"/>
              </a:rPr>
              <a:t>Through this implementation trial, the Government of </a:t>
            </a:r>
            <a:r>
              <a:rPr lang="en-US" dirty="0" err="1">
                <a:latin typeface="Helvetica" pitchFamily="2" charset="0"/>
                <a:cs typeface="Arial" panose="020B0604020202020204" pitchFamily="34" charset="0"/>
              </a:rPr>
              <a:t>Eswatini</a:t>
            </a:r>
            <a:r>
              <a:rPr lang="en-US" dirty="0">
                <a:latin typeface="Helvetica" pitchFamily="2" charset="0"/>
                <a:cs typeface="Arial" panose="020B0604020202020204" pitchFamily="34" charset="0"/>
              </a:rPr>
              <a:t> wanted to: </a:t>
            </a:r>
          </a:p>
          <a:p>
            <a:endParaRPr lang="en-US" dirty="0">
              <a:latin typeface="Helvetica" pitchFamily="2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Helvetica" pitchFamily="2" charset="0"/>
              </a:rPr>
              <a:t>Determine the </a:t>
            </a:r>
            <a:r>
              <a:rPr lang="en-US" b="1" dirty="0">
                <a:latin typeface="Helvetica" pitchFamily="2" charset="0"/>
              </a:rPr>
              <a:t>clinical outcomes </a:t>
            </a:r>
            <a:r>
              <a:rPr lang="en-US" dirty="0">
                <a:latin typeface="Helvetica" pitchFamily="2" charset="0"/>
              </a:rPr>
              <a:t>and evaluate the </a:t>
            </a:r>
            <a:r>
              <a:rPr lang="en-US" b="1" dirty="0">
                <a:latin typeface="Helvetica" pitchFamily="2" charset="0"/>
              </a:rPr>
              <a:t>feasibility, affordability, and scalability</a:t>
            </a:r>
            <a:r>
              <a:rPr lang="en-US" dirty="0">
                <a:latin typeface="Helvetica" pitchFamily="2" charset="0"/>
              </a:rPr>
              <a:t> of implementing a EAAA strategy in </a:t>
            </a:r>
            <a:r>
              <a:rPr lang="en-US" dirty="0" err="1">
                <a:latin typeface="Helvetica" pitchFamily="2" charset="0"/>
              </a:rPr>
              <a:t>Eswatini’s</a:t>
            </a:r>
            <a:r>
              <a:rPr lang="en-US" dirty="0">
                <a:latin typeface="Helvetica" pitchFamily="2" charset="0"/>
              </a:rPr>
              <a:t> government-managed health system </a:t>
            </a:r>
          </a:p>
          <a:p>
            <a:endParaRPr lang="en-US" dirty="0"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Helvetica" pitchFamily="2" charset="0"/>
              </a:rPr>
              <a:t>Understand the </a:t>
            </a:r>
            <a:r>
              <a:rPr lang="en-US" b="1" dirty="0">
                <a:latin typeface="Helvetica" pitchFamily="2" charset="0"/>
              </a:rPr>
              <a:t>acceptability</a:t>
            </a:r>
            <a:r>
              <a:rPr lang="en-US" dirty="0">
                <a:latin typeface="Helvetica" pitchFamily="2" charset="0"/>
              </a:rPr>
              <a:t>  of a EAAA strategy among clients, health care workers, community members, and policymakers </a:t>
            </a:r>
            <a:endParaRPr lang="en-US" dirty="0">
              <a:latin typeface="Helvetica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353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97184" y="568932"/>
            <a:ext cx="8287325" cy="1086756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Helvetica" pitchFamily="2" charset="0"/>
              </a:rPr>
              <a:t>Methods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5C1D425-D7FA-4770-B93B-4A7692C8B8A0}" type="slidenum">
              <a:rPr lang="en-GB" smtClean="0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en-GB" dirty="0">
              <a:solidFill>
                <a:prstClr val="white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24D9437-209B-404F-B081-53FB07BDAA88}"/>
                  </a:ext>
                </a:extLst>
              </p:cNvPr>
              <p:cNvSpPr txBox="1"/>
              <p:nvPr/>
            </p:nvSpPr>
            <p:spPr>
              <a:xfrm>
                <a:off x="498329" y="1112310"/>
                <a:ext cx="8287325" cy="5139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latin typeface="Helvetica" pitchFamily="2" charset="0"/>
                  </a:rPr>
                  <a:t>Study Design</a:t>
                </a:r>
              </a:p>
              <a:p>
                <a:r>
                  <a:rPr lang="en-US" dirty="0">
                    <a:latin typeface="Helvetica" pitchFamily="2" charset="0"/>
                  </a:rPr>
                  <a:t>Randomized stepped-wedge design with open enrollment for all HIV-positive individuals who are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dirty="0">
                    <a:latin typeface="Helvetica" pitchFamily="2" charset="0"/>
                  </a:rPr>
                  <a:t> 18 years (excluding pregnant or breastfeeding women).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000" dirty="0">
                  <a:latin typeface="Helvetica" pitchFamily="2" charset="0"/>
                </a:endParaRPr>
              </a:p>
              <a:p>
                <a:r>
                  <a:rPr lang="en-US" b="1" dirty="0">
                    <a:latin typeface="Helvetica" pitchFamily="2" charset="0"/>
                  </a:rPr>
                  <a:t>Setting</a:t>
                </a:r>
              </a:p>
              <a:p>
                <a:r>
                  <a:rPr lang="en-US" dirty="0">
                    <a:latin typeface="Helvetica" pitchFamily="2" charset="0"/>
                  </a:rPr>
                  <a:t>14 health facilities in </a:t>
                </a:r>
                <a:r>
                  <a:rPr lang="en-US" dirty="0" err="1">
                    <a:latin typeface="Helvetica" pitchFamily="2" charset="0"/>
                  </a:rPr>
                  <a:t>Hhohho</a:t>
                </a:r>
                <a:r>
                  <a:rPr lang="en-US" dirty="0">
                    <a:latin typeface="Helvetica" pitchFamily="2" charset="0"/>
                  </a:rPr>
                  <a:t> Region. Sites were grouped to transition two at a time from the control (standard of care) to intervention (ART for all HIV-positive clients).</a:t>
                </a:r>
              </a:p>
              <a:p>
                <a:endParaRPr lang="en-US" sz="1000" dirty="0">
                  <a:latin typeface="Helvetica" pitchFamily="2" charset="0"/>
                </a:endParaRPr>
              </a:p>
              <a:p>
                <a:r>
                  <a:rPr lang="en-US" b="1" dirty="0">
                    <a:latin typeface="Helvetica" pitchFamily="2" charset="0"/>
                  </a:rPr>
                  <a:t>EAAA Intervention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rgbClr val="000000"/>
                    </a:solidFill>
                    <a:latin typeface="Helvetica" pitchFamily="2" charset="0"/>
                    <a:cs typeface="Arial" panose="020B0604020202020204" pitchFamily="34" charset="0"/>
                  </a:rPr>
                  <a:t>Offered ART regardless of CD4 count to all HIV clients in intervention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rgbClr val="000000"/>
                    </a:solidFill>
                    <a:latin typeface="Helvetica" pitchFamily="2" charset="0"/>
                    <a:cs typeface="Arial" panose="020B0604020202020204" pitchFamily="34" charset="0"/>
                  </a:rPr>
                  <a:t>Provided viral load monitoring in control and intervention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rgbClr val="000000"/>
                    </a:solidFill>
                    <a:latin typeface="Helvetica" pitchFamily="2" charset="0"/>
                    <a:cs typeface="Arial" panose="020B0604020202020204" pitchFamily="34" charset="0"/>
                  </a:rPr>
                  <a:t>Provided clinical mentoring and community mobilization support</a:t>
                </a:r>
              </a:p>
              <a:p>
                <a:endParaRPr lang="en-US" sz="1000" dirty="0">
                  <a:latin typeface="Helvetica" pitchFamily="2" charset="0"/>
                </a:endParaRPr>
              </a:p>
              <a:p>
                <a:r>
                  <a:rPr lang="en-US" b="1" dirty="0">
                    <a:latin typeface="Helvetica" pitchFamily="2" charset="0"/>
                  </a:rPr>
                  <a:t>Primary Endpoints</a:t>
                </a:r>
              </a:p>
              <a:p>
                <a:pPr marL="285750" lvl="1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Helvetica" pitchFamily="2" charset="0"/>
                    <a:cs typeface="Arial" panose="020B0604020202020204" pitchFamily="34" charset="0"/>
                  </a:rPr>
                  <a:t>Retention</a:t>
                </a:r>
              </a:p>
              <a:p>
                <a:pPr marL="285750" lvl="1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Helvetica" pitchFamily="2" charset="0"/>
                    <a:cs typeface="Arial" panose="020B0604020202020204" pitchFamily="34" charset="0"/>
                  </a:rPr>
                  <a:t>Viral suppression</a:t>
                </a:r>
              </a:p>
              <a:p>
                <a:pPr marL="285750" lvl="1" indent="-285750">
                  <a:buFont typeface="Arial" panose="020B0604020202020204" pitchFamily="34" charset="0"/>
                  <a:buChar char="•"/>
                </a:pPr>
                <a:endParaRPr lang="en-US" sz="1000" dirty="0">
                  <a:latin typeface="Helvetica" pitchFamily="2" charset="0"/>
                  <a:cs typeface="Arial" panose="020B0604020202020204" pitchFamily="34" charset="0"/>
                </a:endParaRPr>
              </a:p>
              <a:p>
                <a:pPr marL="0" lvl="1"/>
                <a:r>
                  <a:rPr lang="en-US" b="1" dirty="0">
                    <a:latin typeface="Helvetica" pitchFamily="2" charset="0"/>
                    <a:cs typeface="Arial" panose="020B0604020202020204" pitchFamily="34" charset="0"/>
                  </a:rPr>
                  <a:t>Analysis</a:t>
                </a:r>
              </a:p>
              <a:p>
                <a:pPr marL="0" lvl="1"/>
                <a:r>
                  <a:rPr lang="en-US" dirty="0">
                    <a:latin typeface="Helvetica" pitchFamily="2" charset="0"/>
                    <a:cs typeface="Arial" panose="020B0604020202020204" pitchFamily="34" charset="0"/>
                  </a:rPr>
                  <a:t>Survival analysis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24D9437-209B-404F-B081-53FB07BDAA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329" y="1112310"/>
                <a:ext cx="8287325" cy="5139869"/>
              </a:xfrm>
              <a:prstGeom prst="rect">
                <a:avLst/>
              </a:prstGeom>
              <a:blipFill>
                <a:blip r:embed="rId3"/>
                <a:stretch>
                  <a:fillRect l="-459" t="-494" b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3962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8417" y="551544"/>
            <a:ext cx="8151401" cy="108675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Helvetica" pitchFamily="2" charset="0"/>
              </a:rPr>
              <a:t>Stepped-Wedge Design</a:t>
            </a:r>
            <a:br>
              <a:rPr lang="en-US" sz="2400" dirty="0">
                <a:latin typeface="Helvetica" pitchFamily="2" charset="0"/>
              </a:rPr>
            </a:br>
            <a:r>
              <a:rPr lang="en-US" sz="2200" b="0" dirty="0">
                <a:latin typeface="Helvetica" pitchFamily="2" charset="0"/>
              </a:rPr>
              <a:t>3405 eligible clients were enrolled between Sept 2014 - Aug 2017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994610"/>
              </p:ext>
            </p:extLst>
          </p:nvPr>
        </p:nvGraphicFramePr>
        <p:xfrm>
          <a:off x="7924800" y="8001000"/>
          <a:ext cx="5675441" cy="3764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754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98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aseline="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8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ヒラギノ角ゴ Pro W3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375572"/>
              </p:ext>
            </p:extLst>
          </p:nvPr>
        </p:nvGraphicFramePr>
        <p:xfrm>
          <a:off x="206412" y="1638300"/>
          <a:ext cx="8534406" cy="392615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764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42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5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5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5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5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5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5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5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58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058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058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28600">
                <a:tc gridSpan="1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Steps (4-month periods)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Group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Clinic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*4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6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**7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9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Total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67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58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245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81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27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18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200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27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122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37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12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56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19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16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172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27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107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6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27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226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7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76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163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87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116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78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57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62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798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60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5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9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22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272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10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28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29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29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18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241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860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6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11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59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27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258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12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16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26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211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860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7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13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16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120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14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112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36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27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18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357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Total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870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435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439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366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338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330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235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211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181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3405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120818" y="5753100"/>
            <a:ext cx="7086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Helvetica" pitchFamily="2" charset="0"/>
              </a:rPr>
              <a:t>*</a:t>
            </a:r>
            <a:r>
              <a:rPr lang="en-US" sz="1200" dirty="0">
                <a:latin typeface="Helvetica" pitchFamily="2" charset="0"/>
              </a:rPr>
              <a:t>Swaziland ART guidelines for ART initiation changed from a CD4 count threshold of ≤350 cells/</a:t>
            </a:r>
            <a:r>
              <a:rPr lang="en-US" sz="1200" dirty="0" err="1">
                <a:latin typeface="Helvetica" pitchFamily="2" charset="0"/>
              </a:rPr>
              <a:t>μl</a:t>
            </a:r>
            <a:r>
              <a:rPr lang="en-US" sz="1200" dirty="0">
                <a:latin typeface="Helvetica" pitchFamily="2" charset="0"/>
              </a:rPr>
              <a:t> to  ≤500 cells/µl on December 1, 2015.</a:t>
            </a:r>
          </a:p>
          <a:p>
            <a:r>
              <a:rPr lang="en-US" sz="1200" dirty="0">
                <a:latin typeface="Helvetica" pitchFamily="2" charset="0"/>
              </a:rPr>
              <a:t>** Swaziland’s national ART guidelines for ART initiation changed a CD4 count threshold of ≤500 cells/</a:t>
            </a:r>
            <a:r>
              <a:rPr lang="en-US" sz="1200" dirty="0" err="1">
                <a:latin typeface="Helvetica" pitchFamily="2" charset="0"/>
              </a:rPr>
              <a:t>μl</a:t>
            </a:r>
            <a:r>
              <a:rPr lang="en-US" sz="1200" dirty="0">
                <a:latin typeface="Helvetica" pitchFamily="2" charset="0"/>
              </a:rPr>
              <a:t> or less to a universal test and treat approach on October 1, 2016.</a:t>
            </a:r>
          </a:p>
        </p:txBody>
      </p:sp>
    </p:spTree>
    <p:extLst>
      <p:ext uri="{BB962C8B-B14F-4D97-AF65-F5344CB8AC3E}">
        <p14:creationId xmlns:p14="http://schemas.microsoft.com/office/powerpoint/2010/main" val="3582913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874212"/>
              </p:ext>
            </p:extLst>
          </p:nvPr>
        </p:nvGraphicFramePr>
        <p:xfrm>
          <a:off x="1439664" y="1978406"/>
          <a:ext cx="6431280" cy="3942222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3187343">
                  <a:extLst>
                    <a:ext uri="{9D8B030D-6E8A-4147-A177-3AD203B41FA5}">
                      <a16:colId xmlns:a16="http://schemas.microsoft.com/office/drawing/2014/main" val="193360658"/>
                    </a:ext>
                  </a:extLst>
                </a:gridCol>
                <a:gridCol w="1121615">
                  <a:extLst>
                    <a:ext uri="{9D8B030D-6E8A-4147-A177-3AD203B41FA5}">
                      <a16:colId xmlns:a16="http://schemas.microsoft.com/office/drawing/2014/main" val="1290713392"/>
                    </a:ext>
                  </a:extLst>
                </a:gridCol>
                <a:gridCol w="1061161">
                  <a:extLst>
                    <a:ext uri="{9D8B030D-6E8A-4147-A177-3AD203B41FA5}">
                      <a16:colId xmlns:a16="http://schemas.microsoft.com/office/drawing/2014/main" val="2563936173"/>
                    </a:ext>
                  </a:extLst>
                </a:gridCol>
                <a:gridCol w="1061161">
                  <a:extLst>
                    <a:ext uri="{9D8B030D-6E8A-4147-A177-3AD203B41FA5}">
                      <a16:colId xmlns:a16="http://schemas.microsoft.com/office/drawing/2014/main" val="753292276"/>
                    </a:ext>
                  </a:extLst>
                </a:gridCol>
              </a:tblGrid>
              <a:tr h="2297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Standard of Care  (n=2034)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EAAA (n=1371)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All ART naïve</a:t>
                      </a:r>
                      <a:r>
                        <a:rPr lang="en-US" sz="1100" baseline="30000">
                          <a:effectLst/>
                        </a:rPr>
                        <a:t> </a:t>
                      </a:r>
                      <a:r>
                        <a:rPr lang="en-US" sz="1100">
                          <a:effectLst/>
                        </a:rPr>
                        <a:t> (n=3405)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extLst>
                  <a:ext uri="{0D108BD9-81ED-4DB2-BD59-A6C34878D82A}">
                    <a16:rowId xmlns:a16="http://schemas.microsoft.com/office/drawing/2014/main" val="2645175016"/>
                  </a:ext>
                </a:extLst>
              </a:tr>
              <a:tr h="1877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Age group (years) n (%)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extLst>
                  <a:ext uri="{0D108BD9-81ED-4DB2-BD59-A6C34878D82A}">
                    <a16:rowId xmlns:a16="http://schemas.microsoft.com/office/drawing/2014/main" val="2573313835"/>
                  </a:ext>
                </a:extLst>
              </a:tr>
              <a:tr h="187787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18 – &lt;20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 (2%)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34 (2%)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74 (2%)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extLst>
                  <a:ext uri="{0D108BD9-81ED-4DB2-BD59-A6C34878D82A}">
                    <a16:rowId xmlns:a16="http://schemas.microsoft.com/office/drawing/2014/main" val="4101130616"/>
                  </a:ext>
                </a:extLst>
              </a:tr>
              <a:tr h="187787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 – &lt;30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679 (33%)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472 (34%)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1151 (34%)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extLst>
                  <a:ext uri="{0D108BD9-81ED-4DB2-BD59-A6C34878D82A}">
                    <a16:rowId xmlns:a16="http://schemas.microsoft.com/office/drawing/2014/main" val="3768422967"/>
                  </a:ext>
                </a:extLst>
              </a:tr>
              <a:tr h="187787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30 – &lt;40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722 (35%)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500 (36%)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1222 (36%)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extLst>
                  <a:ext uri="{0D108BD9-81ED-4DB2-BD59-A6C34878D82A}">
                    <a16:rowId xmlns:a16="http://schemas.microsoft.com/office/drawing/2014/main" val="2663932320"/>
                  </a:ext>
                </a:extLst>
              </a:tr>
              <a:tr h="187787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 – &lt;50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354 (17%)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230 (17%)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584 (17%)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extLst>
                  <a:ext uri="{0D108BD9-81ED-4DB2-BD59-A6C34878D82A}">
                    <a16:rowId xmlns:a16="http://schemas.microsoft.com/office/drawing/2014/main" val="1838912496"/>
                  </a:ext>
                </a:extLst>
              </a:tr>
              <a:tr h="187787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50 – &lt;60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156 (8%)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97 (7%)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253 (7%)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extLst>
                  <a:ext uri="{0D108BD9-81ED-4DB2-BD59-A6C34878D82A}">
                    <a16:rowId xmlns:a16="http://schemas.microsoft.com/office/drawing/2014/main" val="3388189730"/>
                  </a:ext>
                </a:extLst>
              </a:tr>
              <a:tr h="187787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60+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83 (4%)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38 (3%)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121 (4%)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extLst>
                  <a:ext uri="{0D108BD9-81ED-4DB2-BD59-A6C34878D82A}">
                    <a16:rowId xmlns:a16="http://schemas.microsoft.com/office/drawing/2014/main" val="2019713610"/>
                  </a:ext>
                </a:extLst>
              </a:tr>
              <a:tr h="1877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Sex n(%)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extLst>
                  <a:ext uri="{0D108BD9-81ED-4DB2-BD59-A6C34878D82A}">
                    <a16:rowId xmlns:a16="http://schemas.microsoft.com/office/drawing/2014/main" val="845903283"/>
                  </a:ext>
                </a:extLst>
              </a:tr>
              <a:tr h="187787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Male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695 (34%)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603 (44%)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1298 (38%)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extLst>
                  <a:ext uri="{0D108BD9-81ED-4DB2-BD59-A6C34878D82A}">
                    <a16:rowId xmlns:a16="http://schemas.microsoft.com/office/drawing/2014/main" val="573921074"/>
                  </a:ext>
                </a:extLst>
              </a:tr>
              <a:tr h="187787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Female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1339 (66%)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768 (56%)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2107 (62%)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extLst>
                  <a:ext uri="{0D108BD9-81ED-4DB2-BD59-A6C34878D82A}">
                    <a16:rowId xmlns:a16="http://schemas.microsoft.com/office/drawing/2014/main" val="133853084"/>
                  </a:ext>
                </a:extLst>
              </a:tr>
              <a:tr h="1877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Marital Status n(%)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extLst>
                  <a:ext uri="{0D108BD9-81ED-4DB2-BD59-A6C34878D82A}">
                    <a16:rowId xmlns:a16="http://schemas.microsoft.com/office/drawing/2014/main" val="2466044313"/>
                  </a:ext>
                </a:extLst>
              </a:tr>
              <a:tr h="187787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Married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1045 (52%)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634 (48%)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1679 (51%)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extLst>
                  <a:ext uri="{0D108BD9-81ED-4DB2-BD59-A6C34878D82A}">
                    <a16:rowId xmlns:a16="http://schemas.microsoft.com/office/drawing/2014/main" val="756815487"/>
                  </a:ext>
                </a:extLst>
              </a:tr>
              <a:tr h="187787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Divorced/Widowed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127 (6%)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78 (6%)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205 (6%)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extLst>
                  <a:ext uri="{0D108BD9-81ED-4DB2-BD59-A6C34878D82A}">
                    <a16:rowId xmlns:a16="http://schemas.microsoft.com/office/drawing/2014/main" val="133963431"/>
                  </a:ext>
                </a:extLst>
              </a:tr>
              <a:tr h="187787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Single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825 (41%)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614 (46%)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1439 (43%)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extLst>
                  <a:ext uri="{0D108BD9-81ED-4DB2-BD59-A6C34878D82A}">
                    <a16:rowId xmlns:a16="http://schemas.microsoft.com/office/drawing/2014/main" val="3097909844"/>
                  </a:ext>
                </a:extLst>
              </a:tr>
              <a:tr h="1877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Education n(%)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extLst>
                  <a:ext uri="{0D108BD9-81ED-4DB2-BD59-A6C34878D82A}">
                    <a16:rowId xmlns:a16="http://schemas.microsoft.com/office/drawing/2014/main" val="82882339"/>
                  </a:ext>
                </a:extLst>
              </a:tr>
              <a:tr h="187787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Illiterate/Primary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589 (40%)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384 (38%)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973 (39%)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extLst>
                  <a:ext uri="{0D108BD9-81ED-4DB2-BD59-A6C34878D82A}">
                    <a16:rowId xmlns:a16="http://schemas.microsoft.com/office/drawing/2014/main" val="978938812"/>
                  </a:ext>
                </a:extLst>
              </a:tr>
              <a:tr h="187787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Secondary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438 (30%)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362 (36%)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800 (32%)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extLst>
                  <a:ext uri="{0D108BD9-81ED-4DB2-BD59-A6C34878D82A}">
                    <a16:rowId xmlns:a16="http://schemas.microsoft.com/office/drawing/2014/main" val="627411658"/>
                  </a:ext>
                </a:extLst>
              </a:tr>
              <a:tr h="187787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High School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401 (27%)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218 (22%)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619 (25%)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extLst>
                  <a:ext uri="{0D108BD9-81ED-4DB2-BD59-A6C34878D82A}">
                    <a16:rowId xmlns:a16="http://schemas.microsoft.com/office/drawing/2014/main" val="920098574"/>
                  </a:ext>
                </a:extLst>
              </a:tr>
              <a:tr h="187787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Tertiary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48 (3%)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37 (4%)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85 (3%)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extLst>
                  <a:ext uri="{0D108BD9-81ED-4DB2-BD59-A6C34878D82A}">
                    <a16:rowId xmlns:a16="http://schemas.microsoft.com/office/drawing/2014/main" val="119030542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 rot="16200000">
            <a:off x="-1882683" y="2692684"/>
            <a:ext cx="6305759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Basic characteristics at the time of trial enrollment</a:t>
            </a: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365F91"/>
              </a:solidFill>
              <a:effectLst/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0A9F576-7EDE-C546-84F3-291279C59DF3}"/>
              </a:ext>
            </a:extLst>
          </p:cNvPr>
          <p:cNvSpPr txBox="1">
            <a:spLocks/>
          </p:cNvSpPr>
          <p:nvPr/>
        </p:nvSpPr>
        <p:spPr>
          <a:xfrm>
            <a:off x="588417" y="551544"/>
            <a:ext cx="8151401" cy="1086756"/>
          </a:xfrm>
          <a:prstGeom prst="rect">
            <a:avLst/>
          </a:prstGeom>
        </p:spPr>
        <p:txBody>
          <a:bodyPr wrap="square" lIns="0" tIns="0" rIns="0" bIns="0" anchor="t" anchorCtr="0">
            <a:normAutofit/>
          </a:bodyPr>
          <a:lstStyle>
            <a:lvl1pPr algn="l" defTabSz="457200" rtl="0" eaLnBrk="1" latinLnBrk="0" hangingPunct="1">
              <a:lnSpc>
                <a:spcPts val="3400"/>
              </a:lnSpc>
              <a:spcBef>
                <a:spcPct val="0"/>
              </a:spcBef>
              <a:buNone/>
              <a:defRPr sz="3400" b="1" i="0" kern="1200" spc="-2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400" dirty="0">
                <a:latin typeface="Helvetica" pitchFamily="2" charset="0"/>
              </a:rPr>
              <a:t>Baseline Study Population</a:t>
            </a:r>
            <a:br>
              <a:rPr lang="en-US" sz="2400" dirty="0">
                <a:latin typeface="Helvetica" pitchFamily="2" charset="0"/>
              </a:rPr>
            </a:br>
            <a:r>
              <a:rPr lang="en-US" sz="2200" b="0" dirty="0">
                <a:latin typeface="Helvetica" pitchFamily="2" charset="0"/>
              </a:rPr>
              <a:t>2034 (60%) of clients enrolled during the Standard of Care phase </a:t>
            </a:r>
          </a:p>
          <a:p>
            <a:pPr>
              <a:lnSpc>
                <a:spcPct val="100000"/>
              </a:lnSpc>
            </a:pPr>
            <a:r>
              <a:rPr lang="en-US" sz="2200" b="0" dirty="0">
                <a:latin typeface="Helvetica" pitchFamily="2" charset="0"/>
              </a:rPr>
              <a:t>and 1371 (40%) during EAAA phase</a:t>
            </a:r>
          </a:p>
        </p:txBody>
      </p:sp>
    </p:spTree>
    <p:extLst>
      <p:ext uri="{BB962C8B-B14F-4D97-AF65-F5344CB8AC3E}">
        <p14:creationId xmlns:p14="http://schemas.microsoft.com/office/powerpoint/2010/main" val="1382405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550239"/>
              </p:ext>
            </p:extLst>
          </p:nvPr>
        </p:nvGraphicFramePr>
        <p:xfrm>
          <a:off x="1152001" y="1723336"/>
          <a:ext cx="7294768" cy="4577178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3615287">
                  <a:extLst>
                    <a:ext uri="{9D8B030D-6E8A-4147-A177-3AD203B41FA5}">
                      <a16:colId xmlns:a16="http://schemas.microsoft.com/office/drawing/2014/main" val="193360658"/>
                    </a:ext>
                  </a:extLst>
                </a:gridCol>
                <a:gridCol w="1272207">
                  <a:extLst>
                    <a:ext uri="{9D8B030D-6E8A-4147-A177-3AD203B41FA5}">
                      <a16:colId xmlns:a16="http://schemas.microsoft.com/office/drawing/2014/main" val="1290713392"/>
                    </a:ext>
                  </a:extLst>
                </a:gridCol>
                <a:gridCol w="1203637">
                  <a:extLst>
                    <a:ext uri="{9D8B030D-6E8A-4147-A177-3AD203B41FA5}">
                      <a16:colId xmlns:a16="http://schemas.microsoft.com/office/drawing/2014/main" val="2563936173"/>
                    </a:ext>
                  </a:extLst>
                </a:gridCol>
                <a:gridCol w="1203637">
                  <a:extLst>
                    <a:ext uri="{9D8B030D-6E8A-4147-A177-3AD203B41FA5}">
                      <a16:colId xmlns:a16="http://schemas.microsoft.com/office/drawing/2014/main" val="753292276"/>
                    </a:ext>
                  </a:extLst>
                </a:gridCol>
              </a:tblGrid>
              <a:tr h="3871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 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Standard of Care  (n=2034)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EAAA (n=1371)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All ART naïve</a:t>
                      </a:r>
                      <a:r>
                        <a:rPr lang="en-US" sz="1100" baseline="3000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>
                          <a:effectLst/>
                          <a:latin typeface="+mn-lt"/>
                        </a:rPr>
                        <a:t> (n=3405)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 anchor="ctr"/>
                </a:tc>
                <a:extLst>
                  <a:ext uri="{0D108BD9-81ED-4DB2-BD59-A6C34878D82A}">
                    <a16:rowId xmlns:a16="http://schemas.microsoft.com/office/drawing/2014/main" val="2645175016"/>
                  </a:ext>
                </a:extLst>
              </a:tr>
              <a:tr h="2891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CD4 (cells/µl) n(%)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646249"/>
                  </a:ext>
                </a:extLst>
              </a:tr>
              <a:tr h="248302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&lt;350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804 (44%)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632 (56%)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1436 (49%)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5362412"/>
                  </a:ext>
                </a:extLst>
              </a:tr>
              <a:tr h="212830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350 – 500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441 (24%)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224 (20%)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665 (22%)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3980004"/>
                  </a:ext>
                </a:extLst>
              </a:tr>
              <a:tr h="236478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&gt;500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591 (32%)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266 (24%)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857 (29%)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4887175"/>
                  </a:ext>
                </a:extLst>
              </a:tr>
              <a:tr h="1877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CD4 missing n(%)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198 (10%)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249 (18%)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447 (13%)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3313835"/>
                  </a:ext>
                </a:extLst>
              </a:tr>
              <a:tr h="1877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WHO stage n(%)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1130616"/>
                  </a:ext>
                </a:extLst>
              </a:tr>
              <a:tr h="187737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1074 (63%)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800 (63%)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1874 (63%)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8422967"/>
                  </a:ext>
                </a:extLst>
              </a:tr>
              <a:tr h="187737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357 (21%)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320 (25%)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677 (23%)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3932320"/>
                  </a:ext>
                </a:extLst>
              </a:tr>
              <a:tr h="187737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or 4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264 (16%)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146 (12%)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410 (14%)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8912496"/>
                  </a:ext>
                </a:extLst>
              </a:tr>
              <a:tr h="1877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WHO stage missing n(%)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339 (17%)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 (8%)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444 (13%)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8189730"/>
                  </a:ext>
                </a:extLst>
              </a:tr>
              <a:tr h="1877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Baseline Viral load (copies/ml) n(%)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853084"/>
                  </a:ext>
                </a:extLst>
              </a:tr>
              <a:tr h="187737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&lt;1000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229 (12%)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 (10%)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349 (11%)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66044313"/>
                  </a:ext>
                </a:extLst>
              </a:tr>
              <a:tr h="187737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1000 - &lt;50‚000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781 (41%)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479 (40%) 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1260 (41%)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56815487"/>
                  </a:ext>
                </a:extLst>
              </a:tr>
              <a:tr h="187737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50‚000 - &lt;100‚000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213 (11%)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150 (13%)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363 (12%)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3963431"/>
                  </a:ext>
                </a:extLst>
              </a:tr>
              <a:tr h="187737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≥100‚000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661 (35%)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438 (37%)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1099 (36%)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97909844"/>
                  </a:ext>
                </a:extLst>
              </a:tr>
              <a:tr h="1877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Baseline Viral load missing n(%)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150 (7%)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184 (13%)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334 (10%)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66457211"/>
                  </a:ext>
                </a:extLst>
              </a:tr>
              <a:tr h="3871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Time between positive HIV test to trial enrollment (years) n(%)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882339"/>
                  </a:ext>
                </a:extLst>
              </a:tr>
              <a:tr h="187737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≤1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1189 (59%)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1076 (79%)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2265 (67%)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78938812"/>
                  </a:ext>
                </a:extLst>
              </a:tr>
              <a:tr h="187737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1 - ≤3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421 (21%)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134 (10%)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555 (16%)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27411658"/>
                  </a:ext>
                </a:extLst>
              </a:tr>
              <a:tr h="187737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&gt;3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413 (20%)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144 (11%)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557 (16%)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20098574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 rot="16200000">
            <a:off x="-2344959" y="2657585"/>
            <a:ext cx="6596066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Clinical characteristics at the time of trial enrollment</a:t>
            </a: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365F91"/>
              </a:solidFill>
              <a:effectLst/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EDD031D-8C5C-864E-9229-443F17B77366}"/>
              </a:ext>
            </a:extLst>
          </p:cNvPr>
          <p:cNvSpPr txBox="1">
            <a:spLocks/>
          </p:cNvSpPr>
          <p:nvPr/>
        </p:nvSpPr>
        <p:spPr>
          <a:xfrm>
            <a:off x="588417" y="551544"/>
            <a:ext cx="8151401" cy="1086756"/>
          </a:xfrm>
          <a:prstGeom prst="rect">
            <a:avLst/>
          </a:prstGeom>
        </p:spPr>
        <p:txBody>
          <a:bodyPr wrap="square" lIns="0" tIns="0" rIns="0" bIns="0" anchor="t" anchorCtr="0">
            <a:normAutofit/>
          </a:bodyPr>
          <a:lstStyle>
            <a:lvl1pPr algn="l" defTabSz="457200" rtl="0" eaLnBrk="1" latinLnBrk="0" hangingPunct="1">
              <a:lnSpc>
                <a:spcPts val="3400"/>
              </a:lnSpc>
              <a:spcBef>
                <a:spcPct val="0"/>
              </a:spcBef>
              <a:buNone/>
              <a:defRPr sz="3400" b="1" i="0" kern="1200" spc="-2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400" dirty="0">
                <a:latin typeface="Helvetica" pitchFamily="2" charset="0"/>
              </a:rPr>
              <a:t>Baseline Study Population</a:t>
            </a:r>
            <a:br>
              <a:rPr lang="en-US" sz="2400" dirty="0">
                <a:latin typeface="Helvetica" pitchFamily="2" charset="0"/>
              </a:rPr>
            </a:br>
            <a:r>
              <a:rPr lang="en-US" sz="2200" b="0" dirty="0">
                <a:latin typeface="Helvetica" pitchFamily="2" charset="0"/>
              </a:rPr>
              <a:t>79% of clients enrolling under EAAA were diagnosed less than a year compared to 59% under Standard of Care</a:t>
            </a:r>
          </a:p>
        </p:txBody>
      </p:sp>
    </p:spTree>
    <p:extLst>
      <p:ext uri="{BB962C8B-B14F-4D97-AF65-F5344CB8AC3E}">
        <p14:creationId xmlns:p14="http://schemas.microsoft.com/office/powerpoint/2010/main" val="1265525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ep 10"/>
          <p:cNvGrpSpPr/>
          <p:nvPr/>
        </p:nvGrpSpPr>
        <p:grpSpPr>
          <a:xfrm>
            <a:off x="1345422" y="1604050"/>
            <a:ext cx="6049063" cy="5125934"/>
            <a:chOff x="1432412" y="1048740"/>
            <a:chExt cx="6644786" cy="5583637"/>
          </a:xfrm>
        </p:grpSpPr>
        <p:pic>
          <p:nvPicPr>
            <p:cNvPr id="2050" name="Picture 2" descr="C:\Users\skhan\Box Sync\MaxART\Abstracts and Papers\Clinical Primary Paper\Graphs\Retention-All clients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94" t="7746" r="29671" b="7044"/>
            <a:stretch/>
          </p:blipFill>
          <p:spPr bwMode="auto">
            <a:xfrm>
              <a:off x="1905000" y="1371601"/>
              <a:ext cx="4953000" cy="4617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4251651" y="4943540"/>
              <a:ext cx="2249334" cy="523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HR: 1.60 (95% CI: 1.15-2.21)</a:t>
              </a:r>
            </a:p>
            <a:p>
              <a:r>
                <a:rPr lang="en-US" sz="1400" b="1" dirty="0"/>
                <a:t>p=0.005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819400" y="6324600"/>
              <a:ext cx="36815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*All clients: All enrolled pre-ART and ART clients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 flipH="1">
              <a:off x="2404658" y="1048740"/>
              <a:ext cx="4834342" cy="3228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Retention rates among all clients (2874/3405) 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857999" y="2069035"/>
              <a:ext cx="1219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Intervention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867400" y="2743200"/>
              <a:ext cx="990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Control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-318699" y="3407872"/>
              <a:ext cx="38099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Retained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200400" y="5971401"/>
              <a:ext cx="25061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Years since study enrolment</a:t>
              </a:r>
            </a:p>
          </p:txBody>
        </p:sp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A9ECD06A-10C7-D74D-BF01-21189166505E}"/>
              </a:ext>
            </a:extLst>
          </p:cNvPr>
          <p:cNvSpPr txBox="1">
            <a:spLocks/>
          </p:cNvSpPr>
          <p:nvPr/>
        </p:nvSpPr>
        <p:spPr>
          <a:xfrm>
            <a:off x="588417" y="551544"/>
            <a:ext cx="8555583" cy="1086756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 defTabSz="457200" rtl="0" eaLnBrk="1" latinLnBrk="0" hangingPunct="1">
              <a:lnSpc>
                <a:spcPts val="3400"/>
              </a:lnSpc>
              <a:spcBef>
                <a:spcPct val="0"/>
              </a:spcBef>
              <a:buNone/>
              <a:defRPr sz="3400" b="1" i="0" kern="1200" spc="-2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400" dirty="0">
                <a:latin typeface="Helvetica" pitchFamily="2" charset="0"/>
              </a:rPr>
              <a:t>Retention</a:t>
            </a:r>
            <a:br>
              <a:rPr lang="en-US" sz="2400" dirty="0">
                <a:latin typeface="Helvetica" pitchFamily="2" charset="0"/>
              </a:rPr>
            </a:br>
            <a:r>
              <a:rPr lang="en-US" sz="2200" b="0" dirty="0">
                <a:latin typeface="Helvetica" pitchFamily="2" charset="0"/>
              </a:rPr>
              <a:t>60% increase in retention under EAAA compared to Standard of Care</a:t>
            </a:r>
          </a:p>
        </p:txBody>
      </p:sp>
    </p:spTree>
    <p:extLst>
      <p:ext uri="{BB962C8B-B14F-4D97-AF65-F5344CB8AC3E}">
        <p14:creationId xmlns:p14="http://schemas.microsoft.com/office/powerpoint/2010/main" val="567473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ep 2"/>
          <p:cNvGrpSpPr/>
          <p:nvPr/>
        </p:nvGrpSpPr>
        <p:grpSpPr>
          <a:xfrm>
            <a:off x="1066348" y="1802065"/>
            <a:ext cx="7793765" cy="5104922"/>
            <a:chOff x="1432412" y="1063824"/>
            <a:chExt cx="8648958" cy="5594075"/>
          </a:xfrm>
        </p:grpSpPr>
        <p:pic>
          <p:nvPicPr>
            <p:cNvPr id="2050" name="Picture 2" descr="C:\Users\skhan\Box Sync\MaxART\Abstracts and Papers\Clinical Primary Paper\Graphs\Retention-All clients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94" t="7746" r="29671" b="7044"/>
            <a:stretch/>
          </p:blipFill>
          <p:spPr bwMode="auto">
            <a:xfrm>
              <a:off x="1905000" y="1371601"/>
              <a:ext cx="5063249" cy="4617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4497135" y="4943540"/>
              <a:ext cx="224933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HR: 1.60 (95% CI: 1.15-2.21)</a:t>
              </a:r>
            </a:p>
            <a:p>
              <a:r>
                <a:rPr lang="en-US" sz="1400" b="1" dirty="0"/>
                <a:t>p=0.005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222427" y="6320631"/>
              <a:ext cx="4240229" cy="3372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*All clients: All enrolled pre-ART and ART clients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 flipH="1">
              <a:off x="2598969" y="1063824"/>
              <a:ext cx="4701740" cy="349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Retention rates among all clients (2874/3405) 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927369" y="2090750"/>
              <a:ext cx="1636749" cy="349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Intervention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867400" y="2743200"/>
              <a:ext cx="990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Control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-318699" y="3407872"/>
              <a:ext cx="38099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Retained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200400" y="5971401"/>
              <a:ext cx="2980738" cy="349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Years since study enrolment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 flipV="1">
              <a:off x="4343400" y="1447800"/>
              <a:ext cx="0" cy="419100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900203" y="2382522"/>
              <a:ext cx="3181167" cy="337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chemeClr val="accent3"/>
                  </a:solidFill>
                </a:rPr>
                <a:t>12 month rates: 86% (95% CI: 83,88)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92279" y="2999601"/>
              <a:ext cx="3181167" cy="337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chemeClr val="accent3"/>
                  </a:solidFill>
                </a:rPr>
                <a:t>12 month rates: 80% (95% CI: 77,83)</a:t>
              </a:r>
            </a:p>
          </p:txBody>
        </p:sp>
      </p:grpSp>
      <p:sp>
        <p:nvSpPr>
          <p:cNvPr id="15" name="Title 1">
            <a:extLst>
              <a:ext uri="{FF2B5EF4-FFF2-40B4-BE49-F238E27FC236}">
                <a16:creationId xmlns:a16="http://schemas.microsoft.com/office/drawing/2014/main" id="{093A8D20-DEF3-244C-8F8E-FD4246F016F3}"/>
              </a:ext>
            </a:extLst>
          </p:cNvPr>
          <p:cNvSpPr txBox="1">
            <a:spLocks/>
          </p:cNvSpPr>
          <p:nvPr/>
        </p:nvSpPr>
        <p:spPr>
          <a:xfrm>
            <a:off x="588417" y="551544"/>
            <a:ext cx="8151401" cy="1086756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 defTabSz="457200" rtl="0" eaLnBrk="1" latinLnBrk="0" hangingPunct="1">
              <a:lnSpc>
                <a:spcPts val="3400"/>
              </a:lnSpc>
              <a:spcBef>
                <a:spcPct val="0"/>
              </a:spcBef>
              <a:buNone/>
              <a:defRPr sz="3400" b="1" i="0" kern="1200" spc="-2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400" dirty="0">
                <a:latin typeface="Helvetica" pitchFamily="2" charset="0"/>
              </a:rPr>
              <a:t>Retention</a:t>
            </a:r>
          </a:p>
          <a:p>
            <a:pPr>
              <a:lnSpc>
                <a:spcPct val="100000"/>
              </a:lnSpc>
            </a:pPr>
            <a:r>
              <a:rPr lang="en-US" sz="2200" b="0" dirty="0">
                <a:latin typeface="Helvetica" pitchFamily="2" charset="0"/>
              </a:rPr>
              <a:t>86% retention rate under EAAA compared to 80% under Standard </a:t>
            </a:r>
          </a:p>
          <a:p>
            <a:pPr>
              <a:lnSpc>
                <a:spcPct val="100000"/>
              </a:lnSpc>
            </a:pPr>
            <a:r>
              <a:rPr lang="en-US" sz="2200" b="0" dirty="0">
                <a:latin typeface="Helvetica" pitchFamily="2" charset="0"/>
              </a:rPr>
              <a:t>of Care at 12 months</a:t>
            </a:r>
            <a:br>
              <a:rPr lang="en-US" sz="2400" dirty="0">
                <a:latin typeface="Helvetica" pitchFamily="2" charset="0"/>
              </a:rPr>
            </a:br>
            <a:endParaRPr lang="en-US" sz="2200" b="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739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0A9D701-37CA-CE4F-B712-5B39A30E36D6}"/>
              </a:ext>
            </a:extLst>
          </p:cNvPr>
          <p:cNvSpPr txBox="1">
            <a:spLocks/>
          </p:cNvSpPr>
          <p:nvPr/>
        </p:nvSpPr>
        <p:spPr>
          <a:xfrm>
            <a:off x="588417" y="551544"/>
            <a:ext cx="8194075" cy="1086756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 defTabSz="457200" rtl="0" eaLnBrk="1" latinLnBrk="0" hangingPunct="1">
              <a:lnSpc>
                <a:spcPts val="3400"/>
              </a:lnSpc>
              <a:spcBef>
                <a:spcPct val="0"/>
              </a:spcBef>
              <a:buNone/>
              <a:defRPr sz="3400" b="1" i="0" kern="1200" spc="-2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400" dirty="0">
                <a:latin typeface="Helvetica" pitchFamily="2" charset="0"/>
              </a:rPr>
              <a:t>Economic Evaluation</a:t>
            </a:r>
          </a:p>
          <a:p>
            <a:pPr>
              <a:lnSpc>
                <a:spcPct val="100000"/>
              </a:lnSpc>
            </a:pPr>
            <a:r>
              <a:rPr lang="en-US" sz="2200" b="0" dirty="0">
                <a:latin typeface="Helvetica" pitchFamily="2" charset="0"/>
              </a:rPr>
              <a:t>EAAA does not affect per-patient ART delivery costs</a:t>
            </a:r>
            <a:br>
              <a:rPr lang="en-US" sz="2400" dirty="0"/>
            </a:br>
            <a:endParaRPr lang="en-US" sz="2200" b="0" dirty="0"/>
          </a:p>
        </p:txBody>
      </p:sp>
      <p:graphicFrame>
        <p:nvGraphicFramePr>
          <p:cNvPr id="12" name="Diagramm 19">
            <a:extLst>
              <a:ext uri="{FF2B5EF4-FFF2-40B4-BE49-F238E27FC236}">
                <a16:creationId xmlns:a16="http://schemas.microsoft.com/office/drawing/2014/main" id="{85362FD1-E27A-CD4B-B4B3-663C03FB07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4896781"/>
              </p:ext>
            </p:extLst>
          </p:nvPr>
        </p:nvGraphicFramePr>
        <p:xfrm>
          <a:off x="588418" y="1367517"/>
          <a:ext cx="8194075" cy="4901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feld 1">
            <a:extLst>
              <a:ext uri="{FF2B5EF4-FFF2-40B4-BE49-F238E27FC236}">
                <a16:creationId xmlns:a16="http://schemas.microsoft.com/office/drawing/2014/main" id="{75CC52E3-2356-4141-A0C8-64F283904D63}"/>
              </a:ext>
            </a:extLst>
          </p:cNvPr>
          <p:cNvSpPr txBox="1"/>
          <p:nvPr/>
        </p:nvSpPr>
        <p:spPr>
          <a:xfrm>
            <a:off x="1881310" y="1438245"/>
            <a:ext cx="777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Total</a:t>
            </a:r>
            <a:endParaRPr lang="en-US" sz="2000" b="1" dirty="0"/>
          </a:p>
        </p:txBody>
      </p:sp>
      <p:sp>
        <p:nvSpPr>
          <p:cNvPr id="15" name="Textfeld 21">
            <a:extLst>
              <a:ext uri="{FF2B5EF4-FFF2-40B4-BE49-F238E27FC236}">
                <a16:creationId xmlns:a16="http://schemas.microsoft.com/office/drawing/2014/main" id="{9F55B4D9-B5E6-784C-A307-D45BBD31172E}"/>
              </a:ext>
            </a:extLst>
          </p:cNvPr>
          <p:cNvSpPr txBox="1"/>
          <p:nvPr/>
        </p:nvSpPr>
        <p:spPr>
          <a:xfrm>
            <a:off x="3606302" y="1438245"/>
            <a:ext cx="866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ARVs</a:t>
            </a:r>
            <a:endParaRPr lang="en-US" sz="2000" b="1" dirty="0"/>
          </a:p>
        </p:txBody>
      </p:sp>
      <p:sp>
        <p:nvSpPr>
          <p:cNvPr id="16" name="Textfeld 25">
            <a:extLst>
              <a:ext uri="{FF2B5EF4-FFF2-40B4-BE49-F238E27FC236}">
                <a16:creationId xmlns:a16="http://schemas.microsoft.com/office/drawing/2014/main" id="{8EC469BB-55E5-814D-8C0D-0941C2ECD496}"/>
              </a:ext>
            </a:extLst>
          </p:cNvPr>
          <p:cNvSpPr txBox="1"/>
          <p:nvPr/>
        </p:nvSpPr>
        <p:spPr>
          <a:xfrm>
            <a:off x="5419459" y="1440181"/>
            <a:ext cx="1425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err="1"/>
              <a:t>Personnel</a:t>
            </a:r>
            <a:endParaRPr lang="en-US" sz="2000" b="1" dirty="0"/>
          </a:p>
        </p:txBody>
      </p:sp>
      <p:sp>
        <p:nvSpPr>
          <p:cNvPr id="17" name="Textfeld 26">
            <a:extLst>
              <a:ext uri="{FF2B5EF4-FFF2-40B4-BE49-F238E27FC236}">
                <a16:creationId xmlns:a16="http://schemas.microsoft.com/office/drawing/2014/main" id="{07096FAA-5B7B-D748-946C-362AD2148666}"/>
              </a:ext>
            </a:extLst>
          </p:cNvPr>
          <p:cNvSpPr txBox="1"/>
          <p:nvPr/>
        </p:nvSpPr>
        <p:spPr>
          <a:xfrm>
            <a:off x="7637152" y="1438245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Labs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93919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xART 1">
      <a:dk1>
        <a:sysClr val="windowText" lastClr="000000"/>
      </a:dk1>
      <a:lt1>
        <a:sysClr val="window" lastClr="FFFFFF"/>
      </a:lt1>
      <a:dk2>
        <a:srgbClr val="DE121E"/>
      </a:dk2>
      <a:lt2>
        <a:srgbClr val="E7E7E7"/>
      </a:lt2>
      <a:accent1>
        <a:srgbClr val="191B5F"/>
      </a:accent1>
      <a:accent2>
        <a:srgbClr val="6C0A32"/>
      </a:accent2>
      <a:accent3>
        <a:srgbClr val="128B37"/>
      </a:accent3>
      <a:accent4>
        <a:srgbClr val="FFD80A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1829</TotalTime>
  <Words>1444</Words>
  <Application>Microsoft Macintosh PowerPoint</Application>
  <PresentationFormat>On-screen Show (4:3)</PresentationFormat>
  <Paragraphs>477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MS Gothic</vt:lpstr>
      <vt:lpstr>ヒラギノ角ゴ Pro W3</vt:lpstr>
      <vt:lpstr>Arial</vt:lpstr>
      <vt:lpstr>Calibri</vt:lpstr>
      <vt:lpstr>Cambria Math</vt:lpstr>
      <vt:lpstr>Helvetica</vt:lpstr>
      <vt:lpstr>Lucida Grande</vt:lpstr>
      <vt:lpstr>Times New Roman</vt:lpstr>
      <vt:lpstr>Wingdings</vt:lpstr>
      <vt:lpstr>Office Theme</vt:lpstr>
      <vt:lpstr>Early Access to ART for All (EAAA) versus standard of care for access to antiretroviral therapy in HIV clients   </vt:lpstr>
      <vt:lpstr>Background</vt:lpstr>
      <vt:lpstr>Methods</vt:lpstr>
      <vt:lpstr>Stepped-Wedge Design 3405 eligible clients were enrolled between Sept 2014 - Aug 2017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</vt:lpstr>
      <vt:lpstr>Want to Learn More?  Other MaxART presentations at AIDS 2018 </vt:lpstr>
      <vt:lpstr>PowerPoint Presentation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</dc:creator>
  <cp:lastModifiedBy>Fiona Walsh</cp:lastModifiedBy>
  <cp:revision>251</cp:revision>
  <dcterms:created xsi:type="dcterms:W3CDTF">2015-08-11T13:40:47Z</dcterms:created>
  <dcterms:modified xsi:type="dcterms:W3CDTF">2018-07-24T11:34:30Z</dcterms:modified>
</cp:coreProperties>
</file>